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2" d="100"/>
          <a:sy n="22" d="100"/>
        </p:scale>
        <p:origin x="-904" y="-200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Shao:Desktop:project%20survey%20resul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Shao:Desktop:project%20survey%20result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Shao:Desktop:project%20survey%20resul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600"/>
            </a:pPr>
            <a:r>
              <a:rPr lang="en-US" sz="2000" dirty="0"/>
              <a:t>Do you ever choose NOT to get food on campus because you do not have time?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dLbls>
            <c:dLbl>
              <c:idx val="0"/>
              <c:layout>
                <c:manualLayout>
                  <c:x val="-0.0854509051753146"/>
                  <c:y val="0.13908512797061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0.102842889831079"/>
                  <c:y val="-0.16630807265244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Sheet1!$R$39:$R$40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Sheet1!$T$39:$T$40</c:f>
              <c:numCache>
                <c:formatCode>General</c:formatCode>
                <c:ptCount val="2"/>
                <c:pt idx="0">
                  <c:v>0.205714285714286</c:v>
                </c:pt>
                <c:pt idx="1">
                  <c:v>0.788571428571429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769777239383539"/>
          <c:y val="0.463764379724767"/>
          <c:w val="0.197223781809882"/>
          <c:h val="0.263561275619768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 lIns="0">
            <a:noAutofit/>
          </a:bodyPr>
          <a:lstStyle/>
          <a:p>
            <a:pPr>
              <a:defRPr sz="1600"/>
            </a:pPr>
            <a:r>
              <a:rPr lang="en-US" sz="2000" b="1" i="0" baseline="0" dirty="0">
                <a:effectLst/>
              </a:rPr>
              <a:t>How much impact does the WAITING TIME have on your decision of where to get food?</a:t>
            </a:r>
            <a:endParaRPr lang="en-US" sz="2000" dirty="0">
              <a:effectLst/>
            </a:endParaRPr>
          </a:p>
        </c:rich>
      </c:tx>
      <c:layout>
        <c:manualLayout>
          <c:xMode val="edge"/>
          <c:yMode val="edge"/>
          <c:x val="0.126320420549151"/>
          <c:y val="0.0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dLbls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Sheet1!$R$53:$R$55</c:f>
              <c:strCache>
                <c:ptCount val="3"/>
                <c:pt idx="0">
                  <c:v>Primary impact</c:v>
                </c:pt>
                <c:pt idx="1">
                  <c:v>Moderate impact</c:v>
                </c:pt>
                <c:pt idx="2">
                  <c:v>No impact</c:v>
                </c:pt>
              </c:strCache>
            </c:strRef>
          </c:cat>
          <c:val>
            <c:numRef>
              <c:f>Sheet1!$T$53:$T$55</c:f>
              <c:numCache>
                <c:formatCode>General</c:formatCode>
                <c:ptCount val="3"/>
                <c:pt idx="0">
                  <c:v>0.308571428571429</c:v>
                </c:pt>
                <c:pt idx="1">
                  <c:v>0.537142857142857</c:v>
                </c:pt>
                <c:pt idx="2">
                  <c:v>0.154285714285714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/>
      <c:overlay val="0"/>
      <c:txPr>
        <a:bodyPr/>
        <a:lstStyle/>
        <a:p>
          <a:pPr rtl="0">
            <a:defRPr sz="18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600"/>
            </a:pPr>
            <a:r>
              <a:rPr lang="en-US" sz="1800" dirty="0"/>
              <a:t>Would you go to Connections more if you could order food online that would be ready when you arrive?</a:t>
            </a:r>
          </a:p>
        </c:rich>
      </c:tx>
      <c:layout>
        <c:manualLayout>
          <c:xMode val="edge"/>
          <c:yMode val="edge"/>
          <c:x val="0.111792536802465"/>
          <c:y val="0.0037037037037037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dLbls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Sheet1!$R$44:$R$47</c:f>
              <c:strCache>
                <c:ptCount val="4"/>
                <c:pt idx="0">
                  <c:v>No</c:v>
                </c:pt>
                <c:pt idx="1">
                  <c:v>Maybe</c:v>
                </c:pt>
                <c:pt idx="2">
                  <c:v>Yes, a little</c:v>
                </c:pt>
                <c:pt idx="3">
                  <c:v>Yes, a lot</c:v>
                </c:pt>
              </c:strCache>
            </c:strRef>
          </c:cat>
          <c:val>
            <c:numRef>
              <c:f>Sheet1!$T$44:$T$47</c:f>
              <c:numCache>
                <c:formatCode>General</c:formatCode>
                <c:ptCount val="4"/>
                <c:pt idx="0">
                  <c:v>0.291428571428571</c:v>
                </c:pt>
                <c:pt idx="1">
                  <c:v>0.342857142857143</c:v>
                </c:pt>
                <c:pt idx="2">
                  <c:v>0.211428571428571</c:v>
                </c:pt>
                <c:pt idx="3">
                  <c:v>0.148571428571429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/>
      <c:overlay val="0"/>
      <c:txPr>
        <a:bodyPr/>
        <a:lstStyle/>
        <a:p>
          <a:pPr rtl="0">
            <a:defRPr sz="18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A3BF7-2B9D-AB42-BB96-DB932D7B6515}" type="datetimeFigureOut">
              <a:rPr lang="en-US" smtClean="0"/>
              <a:t>12/8/13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57881-FF11-574E-842F-E1E90361C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69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</a:t>
            </a:r>
            <a:r>
              <a:rPr lang="en-US" dirty="0" smtClean="0"/>
              <a:t> add some descriptions for features?</a:t>
            </a:r>
          </a:p>
          <a:p>
            <a:r>
              <a:rPr lang="en-US" dirty="0" smtClean="0"/>
              <a:t>Reference:</a:t>
            </a:r>
            <a:r>
              <a:rPr lang="zh-CN" altLang="en-US" dirty="0" smtClean="0"/>
              <a:t> </a:t>
            </a:r>
            <a:r>
              <a:rPr lang="en-US" altLang="zh-CN" dirty="0" smtClean="0"/>
              <a:t>http://</a:t>
            </a:r>
            <a:r>
              <a:rPr lang="en-US" altLang="zh-CN" dirty="0" err="1" smtClean="0"/>
              <a:t>hci.stanford.edu</a:t>
            </a:r>
            <a:r>
              <a:rPr lang="en-US" altLang="zh-CN" dirty="0" smtClean="0"/>
              <a:t>/courses/cs247/2012/images/posters/CS147-MealSharePoster.jpg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57881-FF11-574E-842F-E1E90361C6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59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DB855-6091-5344-ACD8-D37B5EC23739}" type="datetimeFigureOut">
              <a:rPr lang="en-US" smtClean="0"/>
              <a:t>12/6/13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6B7DC-1CD6-324C-B6FA-F3D35C141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63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DB855-6091-5344-ACD8-D37B5EC23739}" type="datetimeFigureOut">
              <a:rPr lang="en-US" smtClean="0"/>
              <a:t>12/6/13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6B7DC-1CD6-324C-B6FA-F3D35C141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12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6324600"/>
            <a:ext cx="47404018" cy="134820662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3" y="6324600"/>
            <a:ext cx="141480542" cy="134820662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DB855-6091-5344-ACD8-D37B5EC23739}" type="datetimeFigureOut">
              <a:rPr lang="en-US" smtClean="0"/>
              <a:t>12/6/13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6B7DC-1CD6-324C-B6FA-F3D35C141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87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DB855-6091-5344-ACD8-D37B5EC23739}" type="datetimeFigureOut">
              <a:rPr lang="en-US" smtClean="0"/>
              <a:t>12/6/13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6B7DC-1CD6-324C-B6FA-F3D35C141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1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DB855-6091-5344-ACD8-D37B5EC23739}" type="datetimeFigureOut">
              <a:rPr lang="en-US" smtClean="0"/>
              <a:t>12/6/13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6B7DC-1CD6-324C-B6FA-F3D35C141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23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DB855-6091-5344-ACD8-D37B5EC23739}" type="datetimeFigureOut">
              <a:rPr lang="en-US" smtClean="0"/>
              <a:t>12/6/13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6B7DC-1CD6-324C-B6FA-F3D35C141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438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DB855-6091-5344-ACD8-D37B5EC23739}" type="datetimeFigureOut">
              <a:rPr lang="en-US" smtClean="0"/>
              <a:t>12/6/13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6B7DC-1CD6-324C-B6FA-F3D35C141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35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DB855-6091-5344-ACD8-D37B5EC23739}" type="datetimeFigureOut">
              <a:rPr lang="en-US" smtClean="0"/>
              <a:t>12/6/13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6B7DC-1CD6-324C-B6FA-F3D35C141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70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DB855-6091-5344-ACD8-D37B5EC23739}" type="datetimeFigureOut">
              <a:rPr lang="en-US" smtClean="0"/>
              <a:t>12/6/13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6B7DC-1CD6-324C-B6FA-F3D35C141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7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DB855-6091-5344-ACD8-D37B5EC23739}" type="datetimeFigureOut">
              <a:rPr lang="en-US" smtClean="0"/>
              <a:t>12/6/13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6B7DC-1CD6-324C-B6FA-F3D35C141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28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DB855-6091-5344-ACD8-D37B5EC23739}" type="datetimeFigureOut">
              <a:rPr lang="en-US" smtClean="0"/>
              <a:t>12/6/13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6B7DC-1CD6-324C-B6FA-F3D35C141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79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DB855-6091-5344-ACD8-D37B5EC23739}" type="datetimeFigureOut">
              <a:rPr lang="en-US" smtClean="0"/>
              <a:t>12/6/13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6B7DC-1CD6-324C-B6FA-F3D35C141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11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18.png"/><Relationship Id="rId21" Type="http://schemas.openxmlformats.org/officeDocument/2006/relationships/image" Target="../media/image19.png"/><Relationship Id="rId22" Type="http://schemas.openxmlformats.org/officeDocument/2006/relationships/chart" Target="../charts/chart1.xml"/><Relationship Id="rId23" Type="http://schemas.openxmlformats.org/officeDocument/2006/relationships/chart" Target="../charts/chart2.xml"/><Relationship Id="rId24" Type="http://schemas.openxmlformats.org/officeDocument/2006/relationships/chart" Target="../charts/chart3.xml"/><Relationship Id="rId25" Type="http://schemas.openxmlformats.org/officeDocument/2006/relationships/image" Target="../media/image20.png"/><Relationship Id="rId26" Type="http://schemas.openxmlformats.org/officeDocument/2006/relationships/image" Target="../media/image21.png"/><Relationship Id="rId27" Type="http://schemas.openxmlformats.org/officeDocument/2006/relationships/image" Target="../media/image22.png"/><Relationship Id="rId28" Type="http://schemas.openxmlformats.org/officeDocument/2006/relationships/image" Target="../media/image23.png"/><Relationship Id="rId29" Type="http://schemas.openxmlformats.org/officeDocument/2006/relationships/image" Target="../media/image24.png"/><Relationship Id="rId30" Type="http://schemas.openxmlformats.org/officeDocument/2006/relationships/image" Target="../media/image25.png"/><Relationship Id="rId31" Type="http://schemas.openxmlformats.org/officeDocument/2006/relationships/image" Target="../media/image26.png"/><Relationship Id="rId32" Type="http://schemas.openxmlformats.org/officeDocument/2006/relationships/image" Target="../media/image27.png"/><Relationship Id="rId10" Type="http://schemas.openxmlformats.org/officeDocument/2006/relationships/image" Target="../media/image8.jpg"/><Relationship Id="rId11" Type="http://schemas.openxmlformats.org/officeDocument/2006/relationships/image" Target="../media/image9.jpg"/><Relationship Id="rId12" Type="http://schemas.openxmlformats.org/officeDocument/2006/relationships/image" Target="../media/image10.jpg"/><Relationship Id="rId13" Type="http://schemas.openxmlformats.org/officeDocument/2006/relationships/image" Target="../media/image11.jpg"/><Relationship Id="rId14" Type="http://schemas.openxmlformats.org/officeDocument/2006/relationships/image" Target="../media/image12.jpg"/><Relationship Id="rId15" Type="http://schemas.openxmlformats.org/officeDocument/2006/relationships/image" Target="../media/image13.jp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lternate Process 5"/>
          <p:cNvSpPr/>
          <p:nvPr/>
        </p:nvSpPr>
        <p:spPr>
          <a:xfrm>
            <a:off x="0" y="0"/>
            <a:ext cx="43891200" cy="5413991"/>
          </a:xfrm>
          <a:prstGeom prst="flowChartAlternate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03178" y="3258630"/>
            <a:ext cx="4128429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/>
              <a:t>Team: Prestige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Worldwide</a:t>
            </a:r>
          </a:p>
          <a:p>
            <a:pPr algn="ctr"/>
            <a:r>
              <a:rPr lang="en-US" sz="5400" dirty="0" smtClean="0"/>
              <a:t>Members: Matt </a:t>
            </a:r>
            <a:r>
              <a:rPr lang="en-US" sz="5400" dirty="0" err="1" smtClean="0"/>
              <a:t>DeMartino</a:t>
            </a:r>
            <a:r>
              <a:rPr lang="en-US" sz="5400" dirty="0" smtClean="0"/>
              <a:t>, Carolyn </a:t>
            </a:r>
            <a:r>
              <a:rPr lang="en-US" sz="5400" dirty="0" err="1" smtClean="0"/>
              <a:t>Sohmer</a:t>
            </a:r>
            <a:r>
              <a:rPr lang="en-US" sz="5400" dirty="0" smtClean="0"/>
              <a:t>, Yunping Shao, Zach Taylor, Ted </a:t>
            </a:r>
            <a:r>
              <a:rPr lang="en-US" sz="5400" dirty="0" err="1" smtClean="0"/>
              <a:t>Teumer</a:t>
            </a:r>
            <a:r>
              <a:rPr lang="en-US" sz="5400" dirty="0" smtClean="0"/>
              <a:t>, </a:t>
            </a:r>
            <a:r>
              <a:rPr lang="en-US" sz="5400" dirty="0" err="1" smtClean="0"/>
              <a:t>Ru</a:t>
            </a:r>
            <a:r>
              <a:rPr lang="en-US" sz="5400" dirty="0" smtClean="0"/>
              <a:t> Zhao       </a:t>
            </a:r>
            <a:r>
              <a:rPr lang="en-US" sz="5400" dirty="0" err="1" smtClean="0"/>
              <a:t>Memtor</a:t>
            </a:r>
            <a:r>
              <a:rPr lang="en-US" sz="5400" dirty="0" smtClean="0"/>
              <a:t>: Michelle Fung</a:t>
            </a:r>
            <a:endParaRPr lang="en-US" sz="5400" dirty="0"/>
          </a:p>
        </p:txBody>
      </p:sp>
      <p:sp>
        <p:nvSpPr>
          <p:cNvPr id="9" name="TextBox 8"/>
          <p:cNvSpPr txBox="1"/>
          <p:nvPr/>
        </p:nvSpPr>
        <p:spPr>
          <a:xfrm>
            <a:off x="1871622" y="601555"/>
            <a:ext cx="4023986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Don’t wait in line, order your food on-line!</a:t>
            </a:r>
          </a:p>
          <a:p>
            <a:pPr algn="ctr"/>
            <a:r>
              <a:rPr lang="en-US" dirty="0" smtClean="0"/>
              <a:t>The connections connection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03179" y="5888751"/>
            <a:ext cx="1208002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Need Finding</a:t>
            </a:r>
            <a:endParaRPr lang="en-US" dirty="0"/>
          </a:p>
        </p:txBody>
      </p:sp>
      <p:sp>
        <p:nvSpPr>
          <p:cNvPr id="13" name="Alternate Process 12"/>
          <p:cNvSpPr/>
          <p:nvPr/>
        </p:nvSpPr>
        <p:spPr>
          <a:xfrm>
            <a:off x="15035222" y="20222280"/>
            <a:ext cx="13903475" cy="12162151"/>
          </a:xfrm>
          <a:prstGeom prst="flowChartAlternateProcess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4630400" y="0"/>
            <a:ext cx="0" cy="32918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9260800" y="0"/>
            <a:ext cx="200531" cy="32918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Alternate Process 19"/>
          <p:cNvSpPr/>
          <p:nvPr/>
        </p:nvSpPr>
        <p:spPr>
          <a:xfrm>
            <a:off x="15039817" y="6082385"/>
            <a:ext cx="13898880" cy="12872860"/>
          </a:xfrm>
          <a:prstGeom prst="flowChartAlternateProcess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6376690" y="6884457"/>
            <a:ext cx="1156394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Features : </a:t>
            </a:r>
            <a:r>
              <a:rPr lang="en-US" dirty="0"/>
              <a:t>c</a:t>
            </a:r>
            <a:r>
              <a:rPr lang="en-US" dirty="0" smtClean="0"/>
              <a:t>ustomer side</a:t>
            </a:r>
            <a:endParaRPr lang="en-US" dirty="0"/>
          </a:p>
        </p:txBody>
      </p:sp>
      <p:sp>
        <p:nvSpPr>
          <p:cNvPr id="22" name="Alternate Process 21"/>
          <p:cNvSpPr/>
          <p:nvPr/>
        </p:nvSpPr>
        <p:spPr>
          <a:xfrm>
            <a:off x="257194" y="24493364"/>
            <a:ext cx="14220983" cy="7891068"/>
          </a:xfrm>
          <a:prstGeom prst="flowChartAlternateProcess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0596062" y="16865650"/>
            <a:ext cx="1229922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24" name="Alternate Process 23"/>
          <p:cNvSpPr/>
          <p:nvPr/>
        </p:nvSpPr>
        <p:spPr>
          <a:xfrm>
            <a:off x="29745415" y="6082385"/>
            <a:ext cx="13878409" cy="7887720"/>
          </a:xfrm>
          <a:prstGeom prst="flowChartAlternateProcess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0188247" y="6646107"/>
            <a:ext cx="1229922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40817" y="8676698"/>
            <a:ext cx="85265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We want to get food on campus, but don’t have time to wait in line.</a:t>
            </a:r>
            <a:endParaRPr lang="en-US" sz="5400" dirty="0"/>
          </a:p>
        </p:txBody>
      </p:sp>
      <p:sp>
        <p:nvSpPr>
          <p:cNvPr id="28" name="TextBox 27"/>
          <p:cNvSpPr txBox="1"/>
          <p:nvPr/>
        </p:nvSpPr>
        <p:spPr>
          <a:xfrm>
            <a:off x="1871622" y="7339995"/>
            <a:ext cx="859705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Discovery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832764" y="16157764"/>
            <a:ext cx="859705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20660" y="17342632"/>
            <a:ext cx="8622199" cy="674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Currently many restaurants are allowing customers to order online.</a:t>
            </a:r>
          </a:p>
          <a:p>
            <a:r>
              <a:rPr lang="en-US" sz="5400" dirty="0" smtClean="0"/>
              <a:t>We saw an existing opportunity to introduce an online ordering system to help UR students getting their food faster.</a:t>
            </a:r>
            <a:endParaRPr lang="en-US" sz="5400" dirty="0"/>
          </a:p>
        </p:txBody>
      </p:sp>
      <p:pic>
        <p:nvPicPr>
          <p:cNvPr id="34" name="Picture 33" descr="IMG_3467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17"/>
          <a:stretch/>
        </p:blipFill>
        <p:spPr>
          <a:xfrm rot="5400000">
            <a:off x="9623325" y="7503086"/>
            <a:ext cx="3744749" cy="494797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/>
          <p:cNvSpPr txBox="1"/>
          <p:nvPr/>
        </p:nvSpPr>
        <p:spPr>
          <a:xfrm>
            <a:off x="15572445" y="20364726"/>
            <a:ext cx="1336625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Features : administration side</a:t>
            </a:r>
            <a:endParaRPr lang="en-US" dirty="0"/>
          </a:p>
        </p:txBody>
      </p:sp>
      <p:pic>
        <p:nvPicPr>
          <p:cNvPr id="39" name="Picture 38" descr="Screen Shot 2013-12-08 at 3.22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76" y="21247034"/>
            <a:ext cx="4796864" cy="1284286"/>
          </a:xfrm>
          <a:prstGeom prst="rect">
            <a:avLst/>
          </a:prstGeom>
        </p:spPr>
      </p:pic>
      <p:pic>
        <p:nvPicPr>
          <p:cNvPr id="40" name="Picture 39" descr="Screen Shot 2013-12-08 at 3.23.4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57" y="18955245"/>
            <a:ext cx="4876556" cy="175754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83974" y="24493364"/>
            <a:ext cx="1229922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Iterations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dirty="0" smtClean="0"/>
              <a:t>Prototypes: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3918093" y="26391534"/>
            <a:ext cx="4865034" cy="5264453"/>
            <a:chOff x="11660879" y="13393224"/>
            <a:chExt cx="8679875" cy="10234717"/>
          </a:xfrm>
        </p:grpSpPr>
        <p:pic>
          <p:nvPicPr>
            <p:cNvPr id="44" name="Picture 43" descr="connections-homepage copy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0879" y="13393224"/>
              <a:ext cx="4546599" cy="4724401"/>
            </a:xfrm>
            <a:prstGeom prst="rect">
              <a:avLst/>
            </a:prstGeom>
          </p:spPr>
        </p:pic>
        <p:pic>
          <p:nvPicPr>
            <p:cNvPr id="45" name="Picture 44" descr="connections-page1 copy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3578" y="15251675"/>
              <a:ext cx="4546603" cy="4724401"/>
            </a:xfrm>
            <a:prstGeom prst="rect">
              <a:avLst/>
            </a:prstGeom>
          </p:spPr>
        </p:pic>
        <p:pic>
          <p:nvPicPr>
            <p:cNvPr id="46" name="Picture 45" descr="connections-page2 copy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4154" y="18903540"/>
              <a:ext cx="4546600" cy="4724401"/>
            </a:xfrm>
            <a:prstGeom prst="rect">
              <a:avLst/>
            </a:prstGeom>
          </p:spPr>
        </p:pic>
        <p:pic>
          <p:nvPicPr>
            <p:cNvPr id="47" name="Picture 46" descr="connections-page3 copy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0298" y="17466950"/>
              <a:ext cx="4546600" cy="4724401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510098" y="26522834"/>
            <a:ext cx="3881004" cy="5345565"/>
            <a:chOff x="14319899" y="7653890"/>
            <a:chExt cx="9528018" cy="10802926"/>
          </a:xfrm>
        </p:grpSpPr>
        <p:pic>
          <p:nvPicPr>
            <p:cNvPr id="54" name="Picture 53" descr="IMG_0133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19899" y="7653890"/>
              <a:ext cx="4087221" cy="4848199"/>
            </a:xfrm>
            <a:prstGeom prst="rect">
              <a:avLst/>
            </a:prstGeom>
          </p:spPr>
        </p:pic>
        <p:pic>
          <p:nvPicPr>
            <p:cNvPr id="55" name="Picture 54" descr="IMG_0134.jp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51835" y="8841173"/>
              <a:ext cx="4846319" cy="4846321"/>
            </a:xfrm>
            <a:prstGeom prst="rect">
              <a:avLst/>
            </a:prstGeom>
          </p:spPr>
        </p:pic>
        <p:pic>
          <p:nvPicPr>
            <p:cNvPr id="56" name="Picture 55" descr="IMG_0135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01300" y="10197669"/>
              <a:ext cx="4846319" cy="4846321"/>
            </a:xfrm>
            <a:prstGeom prst="rect">
              <a:avLst/>
            </a:prstGeom>
          </p:spPr>
        </p:pic>
        <p:pic>
          <p:nvPicPr>
            <p:cNvPr id="57" name="Picture 56" descr="IMG_0137.jp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6187" y="11360587"/>
              <a:ext cx="4846319" cy="4846321"/>
            </a:xfrm>
            <a:prstGeom prst="rect">
              <a:avLst/>
            </a:prstGeom>
          </p:spPr>
        </p:pic>
        <p:pic>
          <p:nvPicPr>
            <p:cNvPr id="58" name="Picture 57" descr="IMG_0138.jp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40342" y="12466833"/>
              <a:ext cx="4846319" cy="4846321"/>
            </a:xfrm>
            <a:prstGeom prst="rect">
              <a:avLst/>
            </a:prstGeom>
          </p:spPr>
        </p:pic>
        <p:pic>
          <p:nvPicPr>
            <p:cNvPr id="59" name="Picture 58" descr="IMG_0141.jp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1598" y="13610495"/>
              <a:ext cx="4846319" cy="4846321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8458712" y="26199086"/>
            <a:ext cx="5727351" cy="5499217"/>
            <a:chOff x="1664120" y="15552227"/>
            <a:chExt cx="18019456" cy="14355207"/>
          </a:xfrm>
        </p:grpSpPr>
        <p:pic>
          <p:nvPicPr>
            <p:cNvPr id="61" name="Picture 60" descr="Screenshot (11)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4120" y="15552227"/>
              <a:ext cx="9610722" cy="6219825"/>
            </a:xfrm>
            <a:prstGeom prst="rect">
              <a:avLst/>
            </a:prstGeom>
          </p:spPr>
        </p:pic>
        <p:pic>
          <p:nvPicPr>
            <p:cNvPr id="62" name="Picture 61" descr="Screenshot (12).png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324" y="17646806"/>
              <a:ext cx="9572625" cy="6200774"/>
            </a:xfrm>
            <a:prstGeom prst="rect">
              <a:avLst/>
            </a:prstGeom>
          </p:spPr>
        </p:pic>
        <p:pic>
          <p:nvPicPr>
            <p:cNvPr id="63" name="Picture 62" descr="Screenshot (13).pn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6274" y="19521123"/>
              <a:ext cx="9591675" cy="6200775"/>
            </a:xfrm>
            <a:prstGeom prst="rect">
              <a:avLst/>
            </a:prstGeom>
          </p:spPr>
        </p:pic>
        <p:pic>
          <p:nvPicPr>
            <p:cNvPr id="64" name="Picture 63" descr="Screenshot (18)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239" y="21452337"/>
              <a:ext cx="11698264" cy="5779809"/>
            </a:xfrm>
            <a:prstGeom prst="rect">
              <a:avLst/>
            </a:prstGeom>
          </p:spPr>
        </p:pic>
        <p:pic>
          <p:nvPicPr>
            <p:cNvPr id="65" name="Picture 64" descr="Screenshot (20)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082" y="22833366"/>
              <a:ext cx="11417634" cy="5683407"/>
            </a:xfrm>
            <a:prstGeom prst="rect">
              <a:avLst/>
            </a:prstGeom>
          </p:spPr>
        </p:pic>
        <p:pic>
          <p:nvPicPr>
            <p:cNvPr id="66" name="Picture 65" descr="Screenshot (22).pn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5383" y="24470398"/>
              <a:ext cx="10988193" cy="5437036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227640" y="12351874"/>
            <a:ext cx="13497460" cy="3742496"/>
            <a:chOff x="-1841574" y="0"/>
            <a:chExt cx="13176324" cy="3429000"/>
          </a:xfrm>
        </p:grpSpPr>
        <p:graphicFrame>
          <p:nvGraphicFramePr>
            <p:cNvPr id="69" name="Chart 6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13169541"/>
                </p:ext>
              </p:extLst>
            </p:nvPr>
          </p:nvGraphicFramePr>
          <p:xfrm>
            <a:off x="-1841574" y="0"/>
            <a:ext cx="4381500" cy="342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2"/>
            </a:graphicData>
          </a:graphic>
        </p:graphicFrame>
        <p:graphicFrame>
          <p:nvGraphicFramePr>
            <p:cNvPr id="70" name="Chart 6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08161679"/>
                </p:ext>
              </p:extLst>
            </p:nvPr>
          </p:nvGraphicFramePr>
          <p:xfrm>
            <a:off x="2539926" y="6350"/>
            <a:ext cx="4432300" cy="342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3"/>
            </a:graphicData>
          </a:graphic>
        </p:graphicFrame>
        <p:graphicFrame>
          <p:nvGraphicFramePr>
            <p:cNvPr id="71" name="Chart 70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39967086"/>
                </p:ext>
              </p:extLst>
            </p:nvPr>
          </p:nvGraphicFramePr>
          <p:xfrm>
            <a:off x="6953250" y="0"/>
            <a:ext cx="4381500" cy="3429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4"/>
            </a:graphicData>
          </a:graphic>
        </p:graphicFrame>
      </p:grpSp>
      <p:sp>
        <p:nvSpPr>
          <p:cNvPr id="10" name="Alternate Process 9"/>
          <p:cNvSpPr/>
          <p:nvPr/>
        </p:nvSpPr>
        <p:spPr>
          <a:xfrm>
            <a:off x="334220" y="5736028"/>
            <a:ext cx="13898880" cy="18494332"/>
          </a:xfrm>
          <a:prstGeom prst="flowChartAlternateProcess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lternate Process 71"/>
          <p:cNvSpPr/>
          <p:nvPr/>
        </p:nvSpPr>
        <p:spPr>
          <a:xfrm>
            <a:off x="29660252" y="16506879"/>
            <a:ext cx="13903475" cy="7576059"/>
          </a:xfrm>
          <a:prstGeom prst="flowChartAlternateProcess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30307447" y="18471831"/>
            <a:ext cx="6074596" cy="38722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30865009" y="18831719"/>
            <a:ext cx="56735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Pic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of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user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using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the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website.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(screen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shot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from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the</a:t>
            </a:r>
            <a:r>
              <a:rPr lang="zh-CN" altLang="en-US" sz="5400" dirty="0" smtClean="0"/>
              <a:t> </a:t>
            </a:r>
            <a:r>
              <a:rPr lang="en-US" altLang="zh-CN" sz="5400" dirty="0" err="1" smtClean="0"/>
              <a:t>vedio</a:t>
            </a:r>
            <a:r>
              <a:rPr lang="en-US" altLang="zh-CN" sz="5400" dirty="0" smtClean="0"/>
              <a:t>)</a:t>
            </a:r>
            <a:endParaRPr lang="en-US" sz="5400" dirty="0"/>
          </a:p>
        </p:txBody>
      </p:sp>
      <p:sp>
        <p:nvSpPr>
          <p:cNvPr id="75" name="Rectangle 74"/>
          <p:cNvSpPr/>
          <p:nvPr/>
        </p:nvSpPr>
        <p:spPr>
          <a:xfrm>
            <a:off x="36901551" y="18471831"/>
            <a:ext cx="6368966" cy="38722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37190166" y="18882257"/>
            <a:ext cx="636896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Evaluation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endParaRPr lang="en-US" dirty="0"/>
          </a:p>
        </p:txBody>
      </p:sp>
      <p:pic>
        <p:nvPicPr>
          <p:cNvPr id="77" name="Picture 76" descr="Screen Shot 2013-12-08 at 4.59.23 PM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446" y="8995240"/>
            <a:ext cx="6073715" cy="4283567"/>
          </a:xfrm>
          <a:prstGeom prst="rect">
            <a:avLst/>
          </a:prstGeom>
        </p:spPr>
      </p:pic>
      <p:pic>
        <p:nvPicPr>
          <p:cNvPr id="79" name="Picture 78" descr="Screen Shot 2013-12-08 at 5.00.58 PM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6122" y="9019995"/>
            <a:ext cx="6056410" cy="4281988"/>
          </a:xfrm>
          <a:prstGeom prst="rect">
            <a:avLst/>
          </a:prstGeom>
        </p:spPr>
      </p:pic>
      <p:pic>
        <p:nvPicPr>
          <p:cNvPr id="80" name="Picture 79" descr="Screen Shot 2013-12-08 at 5.02.24 PM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446" y="13970105"/>
            <a:ext cx="5994735" cy="4234668"/>
          </a:xfrm>
          <a:prstGeom prst="rect">
            <a:avLst/>
          </a:prstGeom>
        </p:spPr>
      </p:pic>
      <p:pic>
        <p:nvPicPr>
          <p:cNvPr id="82" name="Picture 81" descr="Screen Shot 2013-12-08 at 5.05.24 PM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6122" y="13970105"/>
            <a:ext cx="5792023" cy="4122527"/>
          </a:xfrm>
          <a:prstGeom prst="rect">
            <a:avLst/>
          </a:prstGeom>
        </p:spPr>
      </p:pic>
      <p:pic>
        <p:nvPicPr>
          <p:cNvPr id="84" name="Picture 83" descr="Screen Shot 2013-12-08 at 5.06.17 PM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446" y="22039215"/>
            <a:ext cx="5936941" cy="4234668"/>
          </a:xfrm>
          <a:prstGeom prst="rect">
            <a:avLst/>
          </a:prstGeom>
        </p:spPr>
      </p:pic>
      <p:pic>
        <p:nvPicPr>
          <p:cNvPr id="85" name="Picture 84" descr="Screen Shot 2013-12-08 at 5.07.53 PM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558" y="22003871"/>
            <a:ext cx="5940080" cy="4234668"/>
          </a:xfrm>
          <a:prstGeom prst="rect">
            <a:avLst/>
          </a:prstGeom>
        </p:spPr>
      </p:pic>
      <p:pic>
        <p:nvPicPr>
          <p:cNvPr id="86" name="Picture 85" descr="Screen Shot 2013-12-08 at 5.08.49 PM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596" y="26787068"/>
            <a:ext cx="5929585" cy="4234668"/>
          </a:xfrm>
          <a:prstGeom prst="rect">
            <a:avLst/>
          </a:prstGeom>
        </p:spPr>
      </p:pic>
      <p:pic>
        <p:nvPicPr>
          <p:cNvPr id="87" name="Picture 86" descr="Screen Shot 2013-12-08 at 5.09.46 PM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5806" y="26694609"/>
            <a:ext cx="5934832" cy="4234668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30307447" y="8755767"/>
            <a:ext cx="118040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smtClean="0"/>
              <a:t>Technologies</a:t>
            </a:r>
            <a:r>
              <a:rPr lang="zh-CN" altLang="en-US" sz="7200" dirty="0" smtClean="0"/>
              <a:t> </a:t>
            </a:r>
            <a:r>
              <a:rPr lang="en-US" altLang="zh-CN" sz="7200" dirty="0" smtClean="0"/>
              <a:t>used:</a:t>
            </a:r>
          </a:p>
          <a:p>
            <a:endParaRPr lang="en-US" sz="7200" dirty="0"/>
          </a:p>
          <a:p>
            <a:r>
              <a:rPr lang="en-US" altLang="zh-CN" sz="7200" dirty="0" smtClean="0"/>
              <a:t>Database:</a:t>
            </a:r>
            <a:endParaRPr lang="en-US" sz="7200" dirty="0"/>
          </a:p>
        </p:txBody>
      </p:sp>
      <p:sp>
        <p:nvSpPr>
          <p:cNvPr id="89" name="Alternate Process 88"/>
          <p:cNvSpPr/>
          <p:nvPr/>
        </p:nvSpPr>
        <p:spPr>
          <a:xfrm>
            <a:off x="29720349" y="24808373"/>
            <a:ext cx="13903475" cy="7576059"/>
          </a:xfrm>
          <a:prstGeom prst="flowChartAlternateProcess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0188247" y="25371296"/>
            <a:ext cx="1270704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Future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30307447" y="27110332"/>
            <a:ext cx="125878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/>
              <a:buChar char="•"/>
            </a:pPr>
            <a:r>
              <a:rPr lang="en-US" altLang="zh-CN" sz="5400" dirty="0" smtClean="0"/>
              <a:t>Mel to Go, </a:t>
            </a:r>
            <a:r>
              <a:rPr lang="en-US" altLang="zh-CN" sz="5400" dirty="0" err="1" smtClean="0"/>
              <a:t>Pura</a:t>
            </a:r>
            <a:r>
              <a:rPr lang="en-US" altLang="zh-CN" sz="5400" dirty="0" smtClean="0"/>
              <a:t> Vida</a:t>
            </a:r>
          </a:p>
          <a:p>
            <a:pPr marL="1143000" indent="-1143000">
              <a:buFont typeface="Arial"/>
              <a:buChar char="•"/>
            </a:pPr>
            <a:r>
              <a:rPr lang="en-US" sz="5400" dirty="0" smtClean="0"/>
              <a:t>Smartphone app</a:t>
            </a:r>
          </a:p>
          <a:p>
            <a:pPr marL="1143000" indent="-1143000">
              <a:buFont typeface="Arial"/>
              <a:buChar char="•"/>
            </a:pPr>
            <a:r>
              <a:rPr lang="en-US" sz="5400" dirty="0" err="1" smtClean="0"/>
              <a:t>Geolocation</a:t>
            </a:r>
            <a:endParaRPr lang="en-US" sz="5400" dirty="0" smtClean="0"/>
          </a:p>
          <a:p>
            <a:pPr marL="1143000" indent="-1143000">
              <a:buFont typeface="Arial"/>
              <a:buChar char="•"/>
            </a:pPr>
            <a:r>
              <a:rPr lang="en-US" sz="5400" dirty="0" smtClean="0"/>
              <a:t>Recurring Orders</a:t>
            </a:r>
            <a:endParaRPr lang="en-US" sz="5400" dirty="0" smtClean="0"/>
          </a:p>
          <a:p>
            <a:pPr marL="1143000" indent="-1143000">
              <a:buFont typeface="Arial"/>
              <a:buChar char="•"/>
            </a:pPr>
            <a:r>
              <a:rPr lang="en-US" sz="5400" dirty="0" smtClean="0"/>
              <a:t>Declining and </a:t>
            </a:r>
            <a:r>
              <a:rPr lang="en-US" sz="5400" dirty="0" err="1" smtClean="0"/>
              <a:t>NetID</a:t>
            </a:r>
            <a:r>
              <a:rPr lang="en-US" sz="5400" dirty="0" smtClean="0"/>
              <a:t> integration</a:t>
            </a:r>
            <a:endParaRPr lang="en-US" sz="5400" dirty="0"/>
          </a:p>
          <a:p>
            <a:pPr marL="1143000" indent="-1143000">
              <a:buFont typeface="Arial"/>
              <a:buChar char="•"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5507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3238</TotalTime>
  <Words>238</Words>
  <Application>Microsoft Macintosh PowerPoint</Application>
  <PresentationFormat>Custom</PresentationFormat>
  <Paragraphs>34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NU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Yunping Shao</dc:creator>
  <cp:lastModifiedBy>Yunping Shao</cp:lastModifiedBy>
  <cp:revision>35</cp:revision>
  <dcterms:created xsi:type="dcterms:W3CDTF">2013-12-06T16:31:36Z</dcterms:created>
  <dcterms:modified xsi:type="dcterms:W3CDTF">2013-12-08T22:30:04Z</dcterms:modified>
</cp:coreProperties>
</file>